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306" r:id="rId4"/>
    <p:sldId id="304" r:id="rId5"/>
    <p:sldId id="305" r:id="rId6"/>
    <p:sldId id="313" r:id="rId7"/>
    <p:sldId id="307" r:id="rId8"/>
    <p:sldId id="308" r:id="rId9"/>
    <p:sldId id="309" r:id="rId10"/>
    <p:sldId id="314" r:id="rId11"/>
    <p:sldId id="315" r:id="rId12"/>
    <p:sldId id="310" r:id="rId13"/>
    <p:sldId id="312" r:id="rId14"/>
    <p:sldId id="311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7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2016-11-16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2016-11-16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2016-11-16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Ch.4.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67544" y="1484784"/>
            <a:ext cx="7467600" cy="4525963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화석 연료로 인한 기타 환경 문제들</a:t>
            </a:r>
            <a:endParaRPr lang="en-US" altLang="ko-KR" dirty="0" smtClean="0"/>
          </a:p>
          <a:p>
            <a:endParaRPr lang="en-US" altLang="ko-KR" dirty="0" smtClean="0"/>
          </a:p>
          <a:p>
            <a:pPr lvl="1"/>
            <a:r>
              <a:rPr lang="ko-KR" altLang="en-US" dirty="0" smtClean="0"/>
              <a:t>도시 오존 </a:t>
            </a:r>
            <a:r>
              <a:rPr lang="en-US" altLang="ko-KR" dirty="0" smtClean="0"/>
              <a:t>Urban </a:t>
            </a:r>
            <a:r>
              <a:rPr lang="en-US" altLang="ko-KR" dirty="0" smtClean="0"/>
              <a:t>ozone</a:t>
            </a:r>
          </a:p>
          <a:p>
            <a:pPr lvl="1"/>
            <a:r>
              <a:rPr lang="ko-KR" altLang="en-US" dirty="0" smtClean="0"/>
              <a:t>분진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기타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file24.uf.tistory.com/image/275FE94E574D9DC52A3E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6810375" cy="4533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620688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전국 </a:t>
            </a:r>
            <a:r>
              <a:rPr lang="ko-KR" altLang="en-US" dirty="0" err="1" smtClean="0"/>
              <a:t>미세먼지량</a:t>
            </a:r>
            <a:r>
              <a:rPr lang="ko-KR" altLang="en-US" dirty="0" smtClean="0"/>
              <a:t> 변화</a:t>
            </a:r>
            <a:r>
              <a:rPr lang="en-US" altLang="ko-KR" dirty="0" smtClean="0"/>
              <a:t>: PM</a:t>
            </a:r>
            <a:r>
              <a:rPr lang="en-US" altLang="ko-KR" baseline="-25000" dirty="0" smtClean="0"/>
              <a:t>10</a:t>
            </a:r>
            <a:endParaRPr lang="ko-KR" alt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801554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file24.uf.tistory.com/image/2768884E574D9DC62176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72354"/>
            <a:ext cx="6810375" cy="4533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620688"/>
            <a:ext cx="3078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전국 </a:t>
            </a:r>
            <a:r>
              <a:rPr lang="ko-KR" altLang="en-US" dirty="0" err="1" smtClean="0"/>
              <a:t>미세먼지량</a:t>
            </a:r>
            <a:r>
              <a:rPr lang="ko-KR" altLang="en-US" dirty="0" smtClean="0"/>
              <a:t> 변화</a:t>
            </a:r>
            <a:r>
              <a:rPr lang="en-US" altLang="ko-KR" dirty="0" smtClean="0"/>
              <a:t>: PM</a:t>
            </a:r>
            <a:r>
              <a:rPr lang="en-US" altLang="ko-KR" baseline="-25000" dirty="0" smtClean="0"/>
              <a:t>2.5</a:t>
            </a:r>
            <a:endParaRPr lang="ko-KR" alt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893188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6048672"/>
          </a:xfrm>
        </p:spPr>
        <p:txBody>
          <a:bodyPr>
            <a:normAutofit/>
          </a:bodyPr>
          <a:lstStyle/>
          <a:p>
            <a:pPr lvl="1"/>
            <a:r>
              <a:rPr lang="ko-KR" altLang="en-US" sz="2800" dirty="0" err="1" smtClean="0"/>
              <a:t>비산재</a:t>
            </a:r>
            <a:r>
              <a:rPr lang="en-US" altLang="ko-KR" sz="2800" dirty="0"/>
              <a:t> </a:t>
            </a:r>
            <a:r>
              <a:rPr lang="en-US" altLang="ko-KR" sz="2800" dirty="0" smtClean="0"/>
              <a:t>Fly </a:t>
            </a:r>
            <a:r>
              <a:rPr lang="en-US" altLang="ko-KR" sz="2800" dirty="0" smtClean="0"/>
              <a:t>ashes</a:t>
            </a:r>
          </a:p>
          <a:p>
            <a:pPr lvl="2"/>
            <a:r>
              <a:rPr lang="ko-KR" altLang="en-US" dirty="0" smtClean="0"/>
              <a:t>매우 작은 광물 재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ko-KR" altLang="en-US" dirty="0" smtClean="0">
                <a:sym typeface="Wingdings" pitchFamily="2" charset="2"/>
              </a:rPr>
              <a:t>흔히 탄소 연소로부터 발생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ko-KR" altLang="en-US" dirty="0" smtClean="0">
                <a:sym typeface="Wingdings" pitchFamily="2" charset="2"/>
              </a:rPr>
              <a:t>몇몇 독성 중금속 함량 높음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ko-KR" altLang="en-US" dirty="0" smtClean="0">
                <a:sym typeface="Wingdings" pitchFamily="2" charset="2"/>
              </a:rPr>
              <a:t>요즈음은 대부분 모아서 처리</a:t>
            </a:r>
            <a:r>
              <a:rPr lang="en-US" altLang="ko-KR" dirty="0" smtClean="0">
                <a:sym typeface="Wingdings" pitchFamily="2" charset="2"/>
              </a:rPr>
              <a:t>/</a:t>
            </a:r>
            <a:r>
              <a:rPr lang="ko-KR" altLang="en-US" dirty="0" smtClean="0">
                <a:sym typeface="Wingdings" pitchFamily="2" charset="2"/>
              </a:rPr>
              <a:t>가공</a:t>
            </a:r>
            <a:endParaRPr lang="en-US" altLang="ko-KR" dirty="0" smtClean="0">
              <a:sym typeface="Wingdings" pitchFamily="2" charset="2"/>
            </a:endParaRPr>
          </a:p>
        </p:txBody>
      </p:sp>
      <p:pic>
        <p:nvPicPr>
          <p:cNvPr id="1026" name="Picture 2" descr="http://geoinfo.nmt.edu/staff/hoffman/flyash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996952"/>
            <a:ext cx="4972125" cy="3593263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1403648" y="661177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http://geoinfo.nmt.edu/staff/hoffman/flyash.html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fhwa.dot.gov/pavement/images/fafig1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04664"/>
            <a:ext cx="5616624" cy="5118950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1979712" y="5805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b="1" dirty="0" smtClean="0"/>
              <a:t>Method of fly ash transfer can be dry, wet, or both.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2123728" y="64533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http://www.fhwa.dot.gov/pavement/recycling/fach01.cfm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rmrc.unh.edu/tools/uguidelines/images/cfa-fig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76672"/>
            <a:ext cx="6984776" cy="53047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6165304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비산재의 처리</a:t>
            </a:r>
            <a:r>
              <a:rPr lang="en-US" altLang="ko-KR" dirty="0" smtClean="0"/>
              <a:t>/</a:t>
            </a:r>
            <a:r>
              <a:rPr lang="ko-KR" altLang="en-US" dirty="0" smtClean="0"/>
              <a:t>가공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067944" y="661177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http://www.rmrc.unh.edu/tools/uguidelines/cfa51.asp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2304256"/>
          </a:xfrm>
        </p:spPr>
        <p:txBody>
          <a:bodyPr>
            <a:normAutofit/>
          </a:bodyPr>
          <a:lstStyle/>
          <a:p>
            <a:pPr lvl="1"/>
            <a:r>
              <a:rPr lang="ko-KR" altLang="en-US" sz="2800" dirty="0" smtClean="0"/>
              <a:t>도시 오존 </a:t>
            </a:r>
            <a:r>
              <a:rPr lang="en-US" altLang="ko-KR" sz="2800" dirty="0" smtClean="0"/>
              <a:t>Urban </a:t>
            </a:r>
            <a:r>
              <a:rPr lang="en-US" altLang="ko-KR" sz="2800" dirty="0" smtClean="0"/>
              <a:t>ozone</a:t>
            </a:r>
          </a:p>
          <a:p>
            <a:pPr lvl="2"/>
            <a:r>
              <a:rPr lang="en-US" altLang="ko-KR" dirty="0" smtClean="0"/>
              <a:t>VOC + NO* + sunlight </a:t>
            </a:r>
            <a:r>
              <a:rPr lang="en-US" altLang="ko-KR" dirty="0" smtClean="0">
                <a:sym typeface="Wingdings" pitchFamily="2" charset="2"/>
              </a:rPr>
              <a:t> mixture of O3, HNO3, organics</a:t>
            </a:r>
          </a:p>
          <a:p>
            <a:pPr lvl="2"/>
            <a:r>
              <a:rPr lang="ko-KR" altLang="en-US" dirty="0" smtClean="0">
                <a:sym typeface="Wingdings" pitchFamily="2" charset="2"/>
              </a:rPr>
              <a:t>일차적 </a:t>
            </a:r>
            <a:r>
              <a:rPr lang="ko-KR" altLang="en-US" dirty="0" err="1" smtClean="0">
                <a:sym typeface="Wingdings" pitchFamily="2" charset="2"/>
              </a:rPr>
              <a:t>오염물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이차적 </a:t>
            </a:r>
            <a:r>
              <a:rPr lang="ko-KR" altLang="en-US" dirty="0" err="1" smtClean="0">
                <a:sym typeface="Wingdings" pitchFamily="2" charset="2"/>
              </a:rPr>
              <a:t>오염물</a:t>
            </a:r>
            <a:endParaRPr lang="en-US" altLang="ko-KR" dirty="0" smtClean="0">
              <a:sym typeface="Wingdings" pitchFamily="2" charset="2"/>
            </a:endParaRPr>
          </a:p>
        </p:txBody>
      </p:sp>
      <p:pic>
        <p:nvPicPr>
          <p:cNvPr id="13314" name="Picture 2" descr="smog-infinite-wilderness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564904"/>
            <a:ext cx="4762500" cy="30861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331640" y="6237312"/>
            <a:ext cx="27093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오존 발생의 원인이 되는 도시 스모그</a:t>
            </a:r>
            <a:endParaRPr lang="ko-KR" altLang="en-US" sz="1200" dirty="0"/>
          </a:p>
        </p:txBody>
      </p:sp>
      <p:sp>
        <p:nvSpPr>
          <p:cNvPr id="10" name="직사각형 9"/>
          <p:cNvSpPr/>
          <p:nvPr/>
        </p:nvSpPr>
        <p:spPr>
          <a:xfrm>
            <a:off x="1331640" y="573325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http://frontpagemag.com/2010/01/13/politicizing-smog-by-rich-trzupek/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kdheks.gov/bar/air-monitor/oz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7128792" cy="5366880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827584" y="594928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http://www.kdheks.gov/bar/air-monitor/ozone.jpg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832648"/>
          </a:xfrm>
        </p:spPr>
        <p:txBody>
          <a:bodyPr>
            <a:normAutofit/>
          </a:bodyPr>
          <a:lstStyle/>
          <a:p>
            <a:pPr lvl="2"/>
            <a:r>
              <a:rPr lang="ko-KR" altLang="en-US" dirty="0" smtClean="0"/>
              <a:t>도시 오존으로 인한 건강적 위협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호흡기계 염증</a:t>
            </a:r>
            <a:r>
              <a:rPr lang="en-US" altLang="ko-KR" dirty="0" smtClean="0"/>
              <a:t>(</a:t>
            </a:r>
            <a:r>
              <a:rPr lang="ko-KR" altLang="en-US" dirty="0" smtClean="0"/>
              <a:t>기침</a:t>
            </a:r>
            <a:r>
              <a:rPr lang="en-US" altLang="ko-KR" dirty="0" smtClean="0"/>
              <a:t>, </a:t>
            </a:r>
            <a:r>
              <a:rPr lang="ko-KR" altLang="en-US" dirty="0" smtClean="0"/>
              <a:t>목 염증</a:t>
            </a:r>
            <a:r>
              <a:rPr lang="en-US" altLang="ko-KR" dirty="0" smtClean="0"/>
              <a:t>), </a:t>
            </a:r>
            <a:r>
              <a:rPr lang="ko-KR" altLang="en-US" dirty="0" smtClean="0"/>
              <a:t>가슴 통증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폐 기능 손상</a:t>
            </a:r>
            <a:r>
              <a:rPr lang="en-US" altLang="ko-KR" dirty="0" smtClean="0"/>
              <a:t>(</a:t>
            </a:r>
            <a:r>
              <a:rPr lang="ko-KR" altLang="en-US" dirty="0" smtClean="0"/>
              <a:t>호흡 곤란 유발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천식 악화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호흡기계 감염 증가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기관지 감염 및 훼손</a:t>
            </a:r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2"/>
            <a:r>
              <a:rPr lang="en-US" altLang="ko-KR" dirty="0" smtClean="0"/>
              <a:t>O3</a:t>
            </a:r>
            <a:r>
              <a:rPr lang="ko-KR" altLang="en-US" dirty="0" smtClean="0"/>
              <a:t>의 최대 허용치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한국</a:t>
            </a:r>
            <a:r>
              <a:rPr lang="en-US" altLang="ko-KR" dirty="0" smtClean="0"/>
              <a:t>: 8</a:t>
            </a:r>
            <a:r>
              <a:rPr lang="ko-KR" altLang="en-US" dirty="0" smtClean="0"/>
              <a:t>시간 평균 </a:t>
            </a:r>
            <a:r>
              <a:rPr lang="en-US" altLang="ko-KR" dirty="0" smtClean="0"/>
              <a:t>0.06 ppm, 1</a:t>
            </a:r>
            <a:r>
              <a:rPr lang="ko-KR" altLang="en-US" dirty="0" smtClean="0"/>
              <a:t>시간 평균 </a:t>
            </a:r>
            <a:r>
              <a:rPr lang="en-US" altLang="ko-KR" dirty="0" smtClean="0"/>
              <a:t>0.1 ppm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미국</a:t>
            </a:r>
            <a:r>
              <a:rPr lang="en-US" altLang="ko-KR" dirty="0" smtClean="0"/>
              <a:t>: 1</a:t>
            </a:r>
            <a:r>
              <a:rPr lang="ko-KR" altLang="en-US" dirty="0" smtClean="0"/>
              <a:t>시간 평균 </a:t>
            </a:r>
            <a:r>
              <a:rPr lang="en-US" altLang="ko-KR" dirty="0" smtClean="0"/>
              <a:t>0.12 ppm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캐나다</a:t>
            </a:r>
            <a:r>
              <a:rPr lang="en-US" altLang="ko-KR" dirty="0" smtClean="0"/>
              <a:t>: 1</a:t>
            </a:r>
            <a:r>
              <a:rPr lang="ko-KR" altLang="en-US" dirty="0" smtClean="0"/>
              <a:t>시간 평균 </a:t>
            </a:r>
            <a:r>
              <a:rPr lang="en-US" altLang="ko-KR" dirty="0" smtClean="0"/>
              <a:t>0.08 ppm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WHO: </a:t>
            </a:r>
            <a:r>
              <a:rPr lang="en-US" altLang="ko-KR" dirty="0" smtClean="0"/>
              <a:t>1</a:t>
            </a:r>
            <a:r>
              <a:rPr lang="ko-KR" altLang="en-US" dirty="0" smtClean="0"/>
              <a:t>시간 평균 </a:t>
            </a:r>
            <a:r>
              <a:rPr lang="en-US" altLang="ko-KR" dirty="0" smtClean="0"/>
              <a:t>0.1 ppm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endParaRPr lang="en-US" altLang="ko-KR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339752" y="548680"/>
            <a:ext cx="5256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수도권 연평균 오존 농도의 변화</a:t>
            </a:r>
            <a:r>
              <a:rPr lang="en-US" altLang="ko-KR" dirty="0" smtClean="0"/>
              <a:t>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619672" y="551723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</a:t>
            </a:r>
            <a:r>
              <a:rPr lang="en-US" altLang="ko-KR" sz="1000" dirty="0"/>
              <a:t>https://www.me.go.kr/mamo/web/index.do?menuId=587</a:t>
            </a:r>
            <a:endParaRPr lang="ko-KR" altLang="en-US" sz="1000" dirty="0"/>
          </a:p>
        </p:txBody>
      </p:sp>
      <p:pic>
        <p:nvPicPr>
          <p:cNvPr id="1028" name="Picture 4" descr="2005년 부터 2014년까지 서울, 인천, 경기 지역의 O3연평균 농도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7550931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6810375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836712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전국 오존 농도 일일 </a:t>
            </a:r>
            <a:r>
              <a:rPr lang="ko-KR" altLang="en-US" dirty="0" err="1" smtClean="0"/>
              <a:t>변화량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043608" y="6021288"/>
            <a:ext cx="31940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http://analog2u.tistory.com/43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9127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regional 1-hour average peak ozone concentrations map exam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620688"/>
            <a:ext cx="6105525" cy="5105401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1475656" y="580526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http://www.edunewz.com/2007_07_21_archive.html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064896" cy="6451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6048672"/>
          </a:xfrm>
        </p:spPr>
        <p:txBody>
          <a:bodyPr>
            <a:normAutofit/>
          </a:bodyPr>
          <a:lstStyle/>
          <a:p>
            <a:pPr lvl="1"/>
            <a:r>
              <a:rPr lang="ko-KR" altLang="en-US" sz="2800" dirty="0" err="1" smtClean="0"/>
              <a:t>대기중</a:t>
            </a:r>
            <a:r>
              <a:rPr lang="ko-KR" altLang="en-US" sz="2800" dirty="0" smtClean="0"/>
              <a:t> 입자 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분진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미세먼지</a:t>
            </a:r>
            <a:r>
              <a:rPr lang="en-US" altLang="ko-KR" sz="2800" dirty="0" smtClean="0"/>
              <a:t>, </a:t>
            </a:r>
            <a:r>
              <a:rPr lang="ko-KR" altLang="en-US" sz="2800" dirty="0" err="1" smtClean="0"/>
              <a:t>에어졸</a:t>
            </a:r>
            <a:r>
              <a:rPr lang="ko-KR" altLang="en-US" sz="2800" dirty="0" smtClean="0"/>
              <a:t> 등</a:t>
            </a:r>
            <a:r>
              <a:rPr lang="en-US" altLang="ko-KR" sz="2800" dirty="0" smtClean="0"/>
              <a:t>) </a:t>
            </a:r>
            <a:r>
              <a:rPr lang="en-US" altLang="ko-KR" sz="2800" dirty="0" smtClean="0"/>
              <a:t>Particulates </a:t>
            </a:r>
            <a:r>
              <a:rPr lang="en-US" altLang="ko-KR" sz="2800" dirty="0" smtClean="0"/>
              <a:t>in air pollution</a:t>
            </a:r>
          </a:p>
          <a:p>
            <a:pPr lvl="2"/>
            <a:r>
              <a:rPr lang="ko-KR" altLang="en-US" dirty="0" smtClean="0"/>
              <a:t>고체</a:t>
            </a:r>
            <a:r>
              <a:rPr lang="en-US" altLang="ko-KR" dirty="0" smtClean="0"/>
              <a:t> (</a:t>
            </a:r>
            <a:r>
              <a:rPr lang="ko-KR" altLang="en-US" dirty="0" smtClean="0"/>
              <a:t>먼지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검댕</a:t>
            </a:r>
            <a:r>
              <a:rPr lang="en-US" altLang="ko-KR" dirty="0" smtClean="0"/>
              <a:t>), </a:t>
            </a:r>
            <a:r>
              <a:rPr lang="ko-KR" altLang="en-US" dirty="0" smtClean="0"/>
              <a:t>액체</a:t>
            </a:r>
            <a:r>
              <a:rPr lang="en-US" altLang="ko-KR" dirty="0" smtClean="0"/>
              <a:t> (</a:t>
            </a:r>
            <a:r>
              <a:rPr lang="ko-KR" altLang="en-US" dirty="0" smtClean="0"/>
              <a:t>안개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분무비</a:t>
            </a:r>
            <a:r>
              <a:rPr lang="ko-KR" altLang="en-US" dirty="0" smtClean="0"/>
              <a:t> </a:t>
            </a:r>
            <a:r>
              <a:rPr lang="en-US" altLang="ko-KR" dirty="0" smtClean="0"/>
              <a:t>mist</a:t>
            </a:r>
            <a:r>
              <a:rPr lang="en-US" altLang="ko-KR" dirty="0" smtClean="0"/>
              <a:t>)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ko-KR" altLang="en-US" dirty="0" smtClean="0">
                <a:sym typeface="Wingdings" pitchFamily="2" charset="2"/>
              </a:rPr>
              <a:t>입자 크기</a:t>
            </a:r>
            <a:endParaRPr lang="en-US" altLang="ko-KR" dirty="0" smtClean="0">
              <a:sym typeface="Wingdings" pitchFamily="2" charset="2"/>
            </a:endParaRPr>
          </a:p>
          <a:p>
            <a:pPr lvl="3"/>
            <a:r>
              <a:rPr lang="ko-KR" altLang="en-US" dirty="0" smtClean="0">
                <a:sym typeface="Wingdings" pitchFamily="2" charset="2"/>
              </a:rPr>
              <a:t>미세 </a:t>
            </a:r>
            <a:r>
              <a:rPr lang="en-US" altLang="ko-KR" dirty="0" smtClean="0">
                <a:sym typeface="Wingdings" pitchFamily="2" charset="2"/>
              </a:rPr>
              <a:t>Fine</a:t>
            </a:r>
            <a:r>
              <a:rPr lang="en-US" altLang="ko-KR" dirty="0" smtClean="0">
                <a:sym typeface="Wingdings" pitchFamily="2" charset="2"/>
              </a:rPr>
              <a:t>: &lt; 2.5 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ko-KR" dirty="0" smtClean="0">
                <a:sym typeface="Wingdings" pitchFamily="2" charset="2"/>
              </a:rPr>
              <a:t>m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Coarse : &gt; 2.5 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ko-KR" dirty="0" smtClean="0">
                <a:sym typeface="Wingdings" pitchFamily="2" charset="2"/>
              </a:rPr>
              <a:t>m</a:t>
            </a:r>
          </a:p>
          <a:p>
            <a:pPr lvl="2"/>
            <a:r>
              <a:rPr lang="ko-KR" altLang="en-US" dirty="0" err="1" smtClean="0">
                <a:sym typeface="Wingdings" pitchFamily="2" charset="2"/>
              </a:rPr>
              <a:t>총부유입자량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ko-KR" altLang="en-US" dirty="0" smtClean="0">
                <a:sym typeface="Wingdings" pitchFamily="2" charset="2"/>
              </a:rPr>
              <a:t>한국에선 </a:t>
            </a:r>
            <a:r>
              <a:rPr lang="en-US" altLang="ko-KR" dirty="0" smtClean="0">
                <a:sym typeface="Wingdings" pitchFamily="2" charset="2"/>
              </a:rPr>
              <a:t>‘</a:t>
            </a:r>
            <a:r>
              <a:rPr lang="ko-KR" altLang="en-US" dirty="0" err="1" smtClean="0">
                <a:sym typeface="Wingdings" pitchFamily="2" charset="2"/>
              </a:rPr>
              <a:t>총미세먼지량</a:t>
            </a:r>
            <a:r>
              <a:rPr lang="en-US" altLang="ko-KR" dirty="0" smtClean="0">
                <a:sym typeface="Wingdings" pitchFamily="2" charset="2"/>
              </a:rPr>
              <a:t>’</a:t>
            </a:r>
            <a:r>
              <a:rPr lang="ko-KR" altLang="en-US" dirty="0" smtClean="0">
                <a:sym typeface="Wingdings" pitchFamily="2" charset="2"/>
              </a:rPr>
              <a:t>이라 부름</a:t>
            </a:r>
            <a:r>
              <a:rPr lang="en-US" altLang="ko-KR" dirty="0" smtClean="0">
                <a:sym typeface="Wingdings" pitchFamily="2" charset="2"/>
              </a:rPr>
              <a:t>; </a:t>
            </a:r>
            <a:r>
              <a:rPr lang="ko-KR" altLang="en-US" dirty="0" smtClean="0">
                <a:sym typeface="Wingdings" pitchFamily="2" charset="2"/>
              </a:rPr>
              <a:t>크기 </a:t>
            </a:r>
            <a:r>
              <a:rPr lang="en-US" altLang="ko-KR" dirty="0" smtClean="0">
                <a:sym typeface="Wingdings" pitchFamily="2" charset="2"/>
              </a:rPr>
              <a:t>10-1 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ko-KR" dirty="0" smtClean="0">
                <a:sym typeface="Wingdings" pitchFamily="2" charset="2"/>
              </a:rPr>
              <a:t>m</a:t>
            </a:r>
            <a:r>
              <a:rPr lang="en-US" altLang="ko-KR" dirty="0" smtClean="0">
                <a:sym typeface="Wingdings" pitchFamily="2" charset="2"/>
              </a:rPr>
              <a:t>)</a:t>
            </a:r>
            <a:r>
              <a:rPr lang="ko-KR" altLang="en-US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TSP </a:t>
            </a:r>
            <a:r>
              <a:rPr lang="en-US" altLang="ko-KR" dirty="0" smtClean="0">
                <a:sym typeface="Wingdings" pitchFamily="2" charset="2"/>
              </a:rPr>
              <a:t>(total suspended particulates)  </a:t>
            </a:r>
            <a:r>
              <a:rPr lang="ko-KR" altLang="en-US" dirty="0" err="1" smtClean="0">
                <a:sym typeface="Wingdings" pitchFamily="2" charset="2"/>
              </a:rPr>
              <a:t>대기질</a:t>
            </a:r>
            <a:r>
              <a:rPr lang="ko-KR" altLang="en-US" dirty="0" smtClean="0">
                <a:sym typeface="Wingdings" pitchFamily="2" charset="2"/>
              </a:rPr>
              <a:t> 기준치</a:t>
            </a:r>
            <a:r>
              <a:rPr lang="en-US" altLang="ko-KR" dirty="0" smtClean="0">
                <a:sym typeface="Wingdings" pitchFamily="2" charset="2"/>
              </a:rPr>
              <a:t>; </a:t>
            </a:r>
            <a:r>
              <a:rPr lang="en-US" altLang="ko-KR" dirty="0" smtClean="0">
                <a:sym typeface="Wingdings" pitchFamily="2" charset="2"/>
              </a:rPr>
              <a:t>&lt; 75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ko-KR" dirty="0" smtClean="0">
                <a:sym typeface="Wingdings" pitchFamily="2" charset="2"/>
              </a:rPr>
              <a:t>g/m</a:t>
            </a:r>
            <a:r>
              <a:rPr lang="en-US" altLang="ko-KR" baseline="30000" dirty="0" smtClean="0">
                <a:sym typeface="Wingdings" pitchFamily="2" charset="2"/>
              </a:rPr>
              <a:t>3</a:t>
            </a:r>
            <a:r>
              <a:rPr lang="en-US" altLang="ko-KR" dirty="0" smtClean="0">
                <a:sym typeface="Wingdings" pitchFamily="2" charset="2"/>
              </a:rPr>
              <a:t>.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PM</a:t>
            </a:r>
            <a:r>
              <a:rPr lang="en-US" altLang="ko-KR" baseline="-25000" dirty="0" smtClean="0">
                <a:sym typeface="Wingdings" pitchFamily="2" charset="2"/>
              </a:rPr>
              <a:t>10</a:t>
            </a:r>
            <a:r>
              <a:rPr lang="en-US" altLang="ko-KR" dirty="0" smtClean="0">
                <a:sym typeface="Wingdings" pitchFamily="2" charset="2"/>
              </a:rPr>
              <a:t>: </a:t>
            </a:r>
            <a:r>
              <a:rPr lang="ko-KR" altLang="en-US" dirty="0" smtClean="0">
                <a:sym typeface="Wingdings" pitchFamily="2" charset="2"/>
              </a:rPr>
              <a:t>직경 </a:t>
            </a:r>
            <a:r>
              <a:rPr lang="en-US" altLang="ko-KR" dirty="0" smtClean="0">
                <a:sym typeface="Wingdings" pitchFamily="2" charset="2"/>
              </a:rPr>
              <a:t>10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ko-KR" dirty="0" smtClean="0">
                <a:sym typeface="Wingdings" pitchFamily="2" charset="2"/>
              </a:rPr>
              <a:t>m </a:t>
            </a:r>
            <a:r>
              <a:rPr lang="ko-KR" altLang="en-US" dirty="0" smtClean="0">
                <a:sym typeface="Wingdings" pitchFamily="2" charset="2"/>
              </a:rPr>
              <a:t>이하의 부유입자량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현재 흔히 사용되는 기준</a:t>
            </a:r>
            <a:endParaRPr lang="en-US" altLang="ko-KR" dirty="0" smtClean="0">
              <a:sym typeface="Wingdings" pitchFamily="2" charset="2"/>
            </a:endParaRPr>
          </a:p>
          <a:p>
            <a:pPr lvl="3"/>
            <a:r>
              <a:rPr lang="en-US" altLang="ko-KR" dirty="0" smtClean="0">
                <a:sym typeface="Wingdings" pitchFamily="2" charset="2"/>
              </a:rPr>
              <a:t>150 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ko-KR" dirty="0" smtClean="0">
                <a:sym typeface="Wingdings" pitchFamily="2" charset="2"/>
              </a:rPr>
              <a:t>g/m</a:t>
            </a:r>
            <a:r>
              <a:rPr lang="en-US" altLang="ko-KR" baseline="30000" dirty="0" smtClean="0">
                <a:sym typeface="Wingdings" pitchFamily="2" charset="2"/>
              </a:rPr>
              <a:t>3</a:t>
            </a:r>
            <a:r>
              <a:rPr lang="en-US" altLang="ko-KR" dirty="0" smtClean="0">
                <a:sym typeface="Wingdings" pitchFamily="2" charset="2"/>
              </a:rPr>
              <a:t> (USA)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50 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ko-KR" dirty="0" smtClean="0">
                <a:sym typeface="Wingdings" pitchFamily="2" charset="2"/>
              </a:rPr>
              <a:t>g/m</a:t>
            </a:r>
            <a:r>
              <a:rPr lang="en-US" altLang="ko-KR" baseline="30000" dirty="0" smtClean="0">
                <a:sym typeface="Wingdings" pitchFamily="2" charset="2"/>
              </a:rPr>
              <a:t>3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ko-KR" altLang="en-US" dirty="0" smtClean="0">
                <a:sym typeface="Wingdings" pitchFamily="2" charset="2"/>
              </a:rPr>
              <a:t>연평균</a:t>
            </a:r>
            <a:r>
              <a:rPr lang="en-US" altLang="ko-KR" dirty="0" smtClean="0">
                <a:sym typeface="Wingdings" pitchFamily="2" charset="2"/>
              </a:rPr>
              <a:t>)</a:t>
            </a:r>
            <a:endParaRPr lang="en-US" altLang="ko-KR" dirty="0" smtClean="0">
              <a:sym typeface="Wingdings" pitchFamily="2" charset="2"/>
            </a:endParaRPr>
          </a:p>
          <a:p>
            <a:pPr lvl="3"/>
            <a:r>
              <a:rPr lang="en-US" altLang="ko-KR" dirty="0" smtClean="0">
                <a:sym typeface="Wingdings" pitchFamily="2" charset="2"/>
              </a:rPr>
              <a:t>100 </a:t>
            </a:r>
            <a:r>
              <a:rPr lang="en-US" altLang="ko-KR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ko-KR" dirty="0" smtClean="0">
                <a:sym typeface="Wingdings" pitchFamily="2" charset="2"/>
              </a:rPr>
              <a:t>g/m</a:t>
            </a:r>
            <a:r>
              <a:rPr lang="en-US" altLang="ko-KR" baseline="30000" dirty="0" smtClean="0">
                <a:sym typeface="Wingdings" pitchFamily="2" charset="2"/>
              </a:rPr>
              <a:t>3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ko-KR" altLang="en-US" dirty="0" err="1" smtClean="0">
                <a:sym typeface="Wingdings" pitchFamily="2" charset="2"/>
              </a:rPr>
              <a:t>일평균</a:t>
            </a:r>
            <a:r>
              <a:rPr lang="en-US" altLang="ko-KR" dirty="0" smtClean="0">
                <a:sym typeface="Wingdings" pitchFamily="2" charset="2"/>
              </a:rPr>
              <a:t>) </a:t>
            </a:r>
            <a:r>
              <a:rPr lang="en-US" altLang="ko-KR" dirty="0" smtClean="0">
                <a:sym typeface="Wingdings" pitchFamily="2" charset="2"/>
              </a:rPr>
              <a:t>(ROK)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1230</TotalTime>
  <Words>301</Words>
  <Application>Microsoft Office PowerPoint</Application>
  <PresentationFormat>화면 슬라이드 쇼(4:3)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테크닉</vt:lpstr>
      <vt:lpstr>Ch.4.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Natural Science Dean</cp:lastModifiedBy>
  <cp:revision>117</cp:revision>
  <dcterms:created xsi:type="dcterms:W3CDTF">2012-02-18T07:01:10Z</dcterms:created>
  <dcterms:modified xsi:type="dcterms:W3CDTF">2016-11-16T02:39:28Z</dcterms:modified>
</cp:coreProperties>
</file>